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5" r:id="rId16"/>
    <p:sldId id="270" r:id="rId17"/>
    <p:sldId id="271" r:id="rId18"/>
    <p:sldId id="272" r:id="rId19"/>
    <p:sldId id="273" r:id="rId20"/>
    <p:sldId id="276" r:id="rId21"/>
    <p:sldId id="274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Open Sans" panose="020B0604020202020204" charset="0"/>
      <p:regular r:id="rId28"/>
      <p:bold r:id="rId29"/>
      <p:italic r:id="rId30"/>
      <p:boldItalic r:id="rId31"/>
    </p:embeddedFont>
    <p:embeddedFont>
      <p:font typeface="PT Sans Narrow" panose="020B060402020202020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79D35D7-57AF-467D-AFB1-079DB3143DE2}">
  <a:tblStyle styleId="{879D35D7-57AF-467D-AFB1-079DB3143D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08" y="11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60940298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60940298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56a9ea650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56a9ea650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60940298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60940298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0e87a95c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0e87a95c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0e87a95c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0e87a95cd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0e87a95c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0e87a95c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0e87a95cd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0e87a95cd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0e87a95cd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50e87a95cd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7e2b21a3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57e2b21a3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0e87a95c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0e87a95c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56a9ea650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56a9ea650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7e2b21a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7e2b21a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556a9ea65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556a9ea650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56a9ea650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56a9ea650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56a9ea650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56a9ea650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56a9ea65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56a9ea650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56a9ea650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56a9ea650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556a9ea650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556a9ea650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1004150" y="1071563"/>
            <a:ext cx="3703581" cy="15001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Old Town Frame Company - Land Development Project</a:t>
            </a:r>
            <a:endParaRPr sz="2800" dirty="0"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1972012" y="2957513"/>
            <a:ext cx="5049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CENE486C - Spring 2019</a:t>
            </a:r>
            <a:endParaRPr sz="1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April 26, 2019</a:t>
            </a:r>
            <a:endParaRPr sz="1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Ryan Wolff, Matt Rollins, Mitchell Tulk, Saud Al Saadoon</a:t>
            </a:r>
            <a:r>
              <a:rPr lang="en" sz="1200" dirty="0"/>
              <a:t> </a:t>
            </a:r>
            <a:endParaRPr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D214AE-4CCC-42A6-AB21-03AC85FE61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pic>
        <p:nvPicPr>
          <p:cNvPr id="5" name="Google Shape;91;p16">
            <a:extLst>
              <a:ext uri="{FF2B5EF4-FFF2-40B4-BE49-F238E27FC236}">
                <a16:creationId xmlns:a16="http://schemas.microsoft.com/office/drawing/2014/main" id="{8F2ECC5C-90D0-48BA-92EE-4F1774A93D9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7730" y="1185863"/>
            <a:ext cx="3432119" cy="177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311700" y="599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Task 4: Topographic </a:t>
            </a:r>
            <a:br>
              <a:rPr lang="en" dirty="0"/>
            </a:br>
            <a:r>
              <a:rPr lang="en" dirty="0"/>
              <a:t>Mapping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41;p22"/>
          <p:cNvSpPr txBox="1"/>
          <p:nvPr/>
        </p:nvSpPr>
        <p:spPr>
          <a:xfrm>
            <a:off x="4572000" y="4662291"/>
            <a:ext cx="22392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Open Sans"/>
                <a:ea typeface="Open Sans"/>
                <a:cs typeface="Open Sans"/>
                <a:sym typeface="Open Sans"/>
              </a:rPr>
              <a:t>Figure 11: Existing Conditions Map</a:t>
            </a:r>
            <a:endParaRPr sz="8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913B7B-79FC-4B45-9905-003575BB5E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82C6F5-9D16-40E4-AA56-A3C44105C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291" y="245109"/>
            <a:ext cx="3571967" cy="44181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B5B333-5BC2-4E41-97F6-1354703598EA}"/>
              </a:ext>
            </a:extLst>
          </p:cNvPr>
          <p:cNvSpPr txBox="1"/>
          <p:nvPr/>
        </p:nvSpPr>
        <p:spPr>
          <a:xfrm>
            <a:off x="515815" y="1688123"/>
            <a:ext cx="2813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Northern concrete pad in poor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 viable parking on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Erosion is occurring on eastern property line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Task 5.1: Drainage Design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8" name="Google Shape;148;p23"/>
          <p:cNvSpPr txBox="1"/>
          <p:nvPr/>
        </p:nvSpPr>
        <p:spPr>
          <a:xfrm>
            <a:off x="3678450" y="1069564"/>
            <a:ext cx="17871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Open Sans"/>
                <a:ea typeface="Open Sans"/>
                <a:cs typeface="Open Sans"/>
                <a:sym typeface="Open Sans"/>
              </a:rPr>
              <a:t>Table 2: Time of Concentration</a:t>
            </a:r>
            <a:endParaRPr sz="8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" name="Google Shape;150;p23"/>
          <p:cNvSpPr txBox="1"/>
          <p:nvPr/>
        </p:nvSpPr>
        <p:spPr>
          <a:xfrm>
            <a:off x="3452100" y="2254365"/>
            <a:ext cx="22398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Open Sans"/>
                <a:ea typeface="Open Sans"/>
                <a:cs typeface="Open Sans"/>
                <a:sym typeface="Open Sans"/>
              </a:rPr>
              <a:t>Table 3: Summary of Drainage Calculations</a:t>
            </a:r>
            <a:endParaRPr sz="8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94F4F5-7C2E-4059-8C09-57E6D39710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C9825C8-4499-4389-B3A1-A96077ACA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39468"/>
              </p:ext>
            </p:extLst>
          </p:nvPr>
        </p:nvGraphicFramePr>
        <p:xfrm>
          <a:off x="1524000" y="1356054"/>
          <a:ext cx="6096000" cy="914400"/>
        </p:xfrm>
        <a:graphic>
          <a:graphicData uri="http://schemas.openxmlformats.org/drawingml/2006/table">
            <a:tbl>
              <a:tblPr firstRow="1" bandRow="1">
                <a:tableStyleId>{879D35D7-57AF-467D-AFB1-079DB3143DE2}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352695425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17700673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97099799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21751065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4599302"/>
                    </a:ext>
                  </a:extLst>
                </a:gridCol>
              </a:tblGrid>
              <a:tr h="191233"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Flow Time of Concentration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283634"/>
                  </a:ext>
                </a:extLst>
              </a:tr>
              <a:tr h="191233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L(ft)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 (ft/ft)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Tc (</a:t>
                      </a:r>
                      <a:r>
                        <a:rPr lang="en-US" dirty="0" err="1"/>
                        <a:t>hr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Tc (min)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2386985"/>
                  </a:ext>
                </a:extLst>
              </a:tr>
              <a:tr h="191233">
                <a:tc>
                  <a:txBody>
                    <a:bodyPr/>
                    <a:lstStyle/>
                    <a:p>
                      <a:r>
                        <a:rPr lang="en-US" dirty="0"/>
                        <a:t>0.45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186.8617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0.05176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3.105336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69880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E19B70C-C238-4A21-8E60-DE56149B24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433208"/>
              </p:ext>
            </p:extLst>
          </p:nvPr>
        </p:nvGraphicFramePr>
        <p:xfrm>
          <a:off x="122842" y="2457994"/>
          <a:ext cx="8813988" cy="2316480"/>
        </p:xfrm>
        <a:graphic>
          <a:graphicData uri="http://schemas.openxmlformats.org/drawingml/2006/table">
            <a:tbl>
              <a:tblPr firstRow="1" bandRow="1">
                <a:tableStyleId>{879D35D7-57AF-467D-AFB1-079DB3143DE2}</a:tableStyleId>
              </a:tblPr>
              <a:tblGrid>
                <a:gridCol w="1468998">
                  <a:extLst>
                    <a:ext uri="{9D8B030D-6E8A-4147-A177-3AD203B41FA5}">
                      <a16:colId xmlns:a16="http://schemas.microsoft.com/office/drawing/2014/main" val="3748847512"/>
                    </a:ext>
                  </a:extLst>
                </a:gridCol>
                <a:gridCol w="1468998">
                  <a:extLst>
                    <a:ext uri="{9D8B030D-6E8A-4147-A177-3AD203B41FA5}">
                      <a16:colId xmlns:a16="http://schemas.microsoft.com/office/drawing/2014/main" val="2463747140"/>
                    </a:ext>
                  </a:extLst>
                </a:gridCol>
                <a:gridCol w="1468998">
                  <a:extLst>
                    <a:ext uri="{9D8B030D-6E8A-4147-A177-3AD203B41FA5}">
                      <a16:colId xmlns:a16="http://schemas.microsoft.com/office/drawing/2014/main" val="4063897731"/>
                    </a:ext>
                  </a:extLst>
                </a:gridCol>
                <a:gridCol w="1468998">
                  <a:extLst>
                    <a:ext uri="{9D8B030D-6E8A-4147-A177-3AD203B41FA5}">
                      <a16:colId xmlns:a16="http://schemas.microsoft.com/office/drawing/2014/main" val="3890687650"/>
                    </a:ext>
                  </a:extLst>
                </a:gridCol>
                <a:gridCol w="1468998">
                  <a:extLst>
                    <a:ext uri="{9D8B030D-6E8A-4147-A177-3AD203B41FA5}">
                      <a16:colId xmlns:a16="http://schemas.microsoft.com/office/drawing/2014/main" val="3479878523"/>
                    </a:ext>
                  </a:extLst>
                </a:gridCol>
                <a:gridCol w="1468998">
                  <a:extLst>
                    <a:ext uri="{9D8B030D-6E8A-4147-A177-3AD203B41FA5}">
                      <a16:colId xmlns:a16="http://schemas.microsoft.com/office/drawing/2014/main" val="2925701033"/>
                    </a:ext>
                  </a:extLst>
                </a:gridCol>
              </a:tblGrid>
              <a:tr h="271594">
                <a:tc gridSpan="6"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Drainage Flowrate Calculations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908777"/>
                  </a:ext>
                </a:extLst>
              </a:tr>
              <a:tr h="271594">
                <a:tc>
                  <a:txBody>
                    <a:bodyPr/>
                    <a:lstStyle/>
                    <a:p>
                      <a:r>
                        <a:rPr lang="en-US" sz="1300" dirty="0"/>
                        <a:t>Storm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err="1"/>
                        <a:t>Cf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Intensity (in/</a:t>
                      </a:r>
                      <a:r>
                        <a:rPr lang="en-US" sz="1300" dirty="0" err="1"/>
                        <a:t>hr</a:t>
                      </a:r>
                      <a:r>
                        <a:rPr lang="en-US" sz="13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Area (acres)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Flow (cfs)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700942"/>
                  </a:ext>
                </a:extLst>
              </a:tr>
              <a:tr h="271594">
                <a:tc>
                  <a:txBody>
                    <a:bodyPr/>
                    <a:lstStyle/>
                    <a:p>
                      <a:r>
                        <a:rPr lang="en-US" sz="1300" dirty="0"/>
                        <a:t>2-year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0.520166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1.950934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447264"/>
                  </a:ext>
                </a:extLst>
              </a:tr>
              <a:tr h="271594">
                <a:tc>
                  <a:txBody>
                    <a:bodyPr/>
                    <a:lstStyle/>
                    <a:p>
                      <a:r>
                        <a:rPr lang="en-US" sz="1300" dirty="0"/>
                        <a:t>5-year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dirty="0"/>
                        <a:t>0.95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4.46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dirty="0"/>
                        <a:t>0.520166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2.664731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817142"/>
                  </a:ext>
                </a:extLst>
              </a:tr>
              <a:tr h="271594">
                <a:tc>
                  <a:txBody>
                    <a:bodyPr/>
                    <a:lstStyle/>
                    <a:p>
                      <a:r>
                        <a:rPr lang="en-US" sz="1300" dirty="0"/>
                        <a:t>10-year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dirty="0"/>
                        <a:t>0.95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dirty="0"/>
                        <a:t>0.520166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3.214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983507"/>
                  </a:ext>
                </a:extLst>
              </a:tr>
              <a:tr h="271594">
                <a:tc>
                  <a:txBody>
                    <a:bodyPr/>
                    <a:lstStyle/>
                    <a:p>
                      <a:r>
                        <a:rPr lang="en-US" sz="1300" dirty="0"/>
                        <a:t>25-year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dirty="0"/>
                        <a:t>0.95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6.83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dirty="0"/>
                        <a:t>0.520166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4.050115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623935"/>
                  </a:ext>
                </a:extLst>
              </a:tr>
              <a:tr h="271594">
                <a:tc>
                  <a:txBody>
                    <a:bodyPr/>
                    <a:lstStyle/>
                    <a:p>
                      <a:r>
                        <a:rPr lang="en-US" sz="1300" dirty="0"/>
                        <a:t>50-year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dirty="0"/>
                        <a:t>0.95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dirty="0"/>
                        <a:t>0.520166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4.732052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573212"/>
                  </a:ext>
                </a:extLst>
              </a:tr>
              <a:tr h="271594">
                <a:tc>
                  <a:txBody>
                    <a:bodyPr/>
                    <a:lstStyle/>
                    <a:p>
                      <a:r>
                        <a:rPr lang="en-US" sz="1300" dirty="0"/>
                        <a:t>100-year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dirty="0"/>
                        <a:t>0.95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9.25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dirty="0"/>
                        <a:t>0.520166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5.485148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94073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/>
          <p:nvPr/>
        </p:nvSpPr>
        <p:spPr>
          <a:xfrm>
            <a:off x="3452400" y="4741967"/>
            <a:ext cx="22392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Open Sans"/>
                <a:ea typeface="Open Sans"/>
                <a:cs typeface="Open Sans"/>
                <a:sym typeface="Open Sans"/>
              </a:rPr>
              <a:t>Figure 12: Proposed Erosion Control Plan</a:t>
            </a:r>
            <a:endParaRPr sz="8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8738" y="104350"/>
            <a:ext cx="6446526" cy="46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66BE13-C5C8-48E7-84A4-126B79463F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9BC191-4DCA-4F95-8987-E9576A75D3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660584-491F-4833-AA11-BB641AF20B10}"/>
              </a:ext>
            </a:extLst>
          </p:cNvPr>
          <p:cNvSpPr txBox="1"/>
          <p:nvPr/>
        </p:nvSpPr>
        <p:spPr>
          <a:xfrm>
            <a:off x="334062" y="153885"/>
            <a:ext cx="3300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PT Sans Narrow" panose="020B0604020202020204" charset="0"/>
              </a:rPr>
              <a:t>Site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F1470D-7BF4-4FA1-AA49-EB96DC9E9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384" y="47382"/>
            <a:ext cx="3631047" cy="4860017"/>
          </a:xfrm>
          <a:prstGeom prst="rect">
            <a:avLst/>
          </a:prstGeom>
        </p:spPr>
      </p:pic>
      <p:sp>
        <p:nvSpPr>
          <p:cNvPr id="162" name="Google Shape;162;p25"/>
          <p:cNvSpPr txBox="1"/>
          <p:nvPr/>
        </p:nvSpPr>
        <p:spPr>
          <a:xfrm>
            <a:off x="4097880" y="4648926"/>
            <a:ext cx="35655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Open Sans"/>
                <a:ea typeface="Open Sans"/>
                <a:cs typeface="Open Sans"/>
                <a:sym typeface="Open Sans"/>
              </a:rPr>
              <a:t>Figure 13: Proposed Site Plan with Grading and Drainage</a:t>
            </a:r>
            <a:endParaRPr sz="8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08E57-7F02-4D3A-AFCA-460DA0FFDC9F}"/>
              </a:ext>
            </a:extLst>
          </p:cNvPr>
          <p:cNvSpPr txBox="1"/>
          <p:nvPr/>
        </p:nvSpPr>
        <p:spPr>
          <a:xfrm>
            <a:off x="539262" y="1195754"/>
            <a:ext cx="30285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Removed northern concrete pad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Added pavement section to improve parking and reduce erosion of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Added LID basin to account for runoff on site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311700" y="3120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Milestones 1/16/2019 - 4/26/2019</a:t>
            </a:r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graphicFrame>
        <p:nvGraphicFramePr>
          <p:cNvPr id="170" name="Google Shape;170;p26"/>
          <p:cNvGraphicFramePr/>
          <p:nvPr/>
        </p:nvGraphicFramePr>
        <p:xfrm>
          <a:off x="653050" y="1432450"/>
          <a:ext cx="7239000" cy="3596400"/>
        </p:xfrm>
        <a:graphic>
          <a:graphicData uri="http://schemas.openxmlformats.org/drawingml/2006/table">
            <a:tbl>
              <a:tblPr>
                <a:noFill/>
                <a:tableStyleId>{879D35D7-57AF-467D-AFB1-079DB3143DE2}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Milestone 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Expected Completion Date 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Actual Completion Date 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/>
                        <a:t>Land Survey</a:t>
                      </a:r>
                      <a:endParaRPr i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2/12/19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2/8/19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/>
                        <a:t>Topography Map</a:t>
                      </a:r>
                      <a:endParaRPr i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3/12/19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3/8/19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/>
                        <a:t>Parking Lot Design </a:t>
                      </a:r>
                      <a:endParaRPr i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3/12/19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3/10/19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Proposed Drainage and Grading Plan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3/12/19</a:t>
                      </a:r>
                      <a:endParaRPr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3/10/19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60% Submittal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3/12/19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3/12/19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90% Submittal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4/15/19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4/13/19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/>
                        <a:t>Final Submittal</a:t>
                      </a:r>
                      <a:endParaRPr i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5/7/19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71" name="Google Shape;171;p26"/>
          <p:cNvSpPr txBox="1"/>
          <p:nvPr/>
        </p:nvSpPr>
        <p:spPr>
          <a:xfrm>
            <a:off x="3413550" y="1108325"/>
            <a:ext cx="31932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Table 4. MIlestones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E136F7-ABA1-4428-8E17-D0A4CF40C9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581CD-08A6-4EFF-BAC2-DFED9C4FA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F3737-FA56-4925-84C4-4B37A01043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AADA8-2830-42B3-8325-1CF0A0408E4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F5CD83-0BC8-42C8-B7CC-4D79A83C3B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E76195-8329-44BB-95AE-6F73756BD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0" y="0"/>
            <a:ext cx="91032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7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/>
          <p:nvPr/>
        </p:nvSpPr>
        <p:spPr>
          <a:xfrm>
            <a:off x="3452400" y="4649075"/>
            <a:ext cx="35655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Open Sans"/>
                <a:ea typeface="Open Sans"/>
                <a:cs typeface="Open Sans"/>
                <a:sym typeface="Open Sans"/>
              </a:rPr>
              <a:t>Figure 15: Schedule.</a:t>
            </a:r>
            <a:endParaRPr sz="8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7" name="Google Shape;17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2925" y="141300"/>
            <a:ext cx="7131064" cy="4344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" name="Google Shape;178;p27"/>
          <p:cNvCxnSpPr/>
          <p:nvPr/>
        </p:nvCxnSpPr>
        <p:spPr>
          <a:xfrm>
            <a:off x="1574100" y="654025"/>
            <a:ext cx="787200" cy="39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9" name="Google Shape;179;p27"/>
          <p:cNvSpPr txBox="1"/>
          <p:nvPr/>
        </p:nvSpPr>
        <p:spPr>
          <a:xfrm>
            <a:off x="376900" y="343650"/>
            <a:ext cx="1197300" cy="3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Land Survey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80" name="Google Shape;180;p27"/>
          <p:cNvCxnSpPr/>
          <p:nvPr/>
        </p:nvCxnSpPr>
        <p:spPr>
          <a:xfrm>
            <a:off x="1493700" y="1471525"/>
            <a:ext cx="787200" cy="39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1" name="Google Shape;181;p27"/>
          <p:cNvSpPr txBox="1"/>
          <p:nvPr/>
        </p:nvSpPr>
        <p:spPr>
          <a:xfrm>
            <a:off x="376900" y="1216600"/>
            <a:ext cx="11973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Topography Map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82" name="Google Shape;182;p27"/>
          <p:cNvCxnSpPr/>
          <p:nvPr/>
        </p:nvCxnSpPr>
        <p:spPr>
          <a:xfrm rot="10800000" flipH="1">
            <a:off x="1429975" y="2289150"/>
            <a:ext cx="931200" cy="49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3" name="Google Shape;183;p27"/>
          <p:cNvSpPr txBox="1"/>
          <p:nvPr/>
        </p:nvSpPr>
        <p:spPr>
          <a:xfrm>
            <a:off x="376900" y="2191850"/>
            <a:ext cx="1197300" cy="3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Parking Lot Design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84" name="Google Shape;184;p27"/>
          <p:cNvCxnSpPr/>
          <p:nvPr/>
        </p:nvCxnSpPr>
        <p:spPr>
          <a:xfrm rot="10800000" flipH="1">
            <a:off x="1330225" y="3284125"/>
            <a:ext cx="950700" cy="27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5" name="Google Shape;185;p27"/>
          <p:cNvSpPr txBox="1"/>
          <p:nvPr/>
        </p:nvSpPr>
        <p:spPr>
          <a:xfrm>
            <a:off x="232675" y="3441775"/>
            <a:ext cx="1197300" cy="3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Final Design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p27"/>
          <p:cNvSpPr/>
          <p:nvPr/>
        </p:nvSpPr>
        <p:spPr>
          <a:xfrm>
            <a:off x="5575825" y="647650"/>
            <a:ext cx="1485400" cy="1263700"/>
          </a:xfrm>
          <a:custGeom>
            <a:avLst/>
            <a:gdLst/>
            <a:ahLst/>
            <a:cxnLst/>
            <a:rect l="l" t="t" r="r" b="b"/>
            <a:pathLst>
              <a:path w="59416" h="50548" extrusionOk="0">
                <a:moveTo>
                  <a:pt x="0" y="0"/>
                </a:moveTo>
                <a:lnTo>
                  <a:pt x="16406" y="0"/>
                </a:lnTo>
                <a:lnTo>
                  <a:pt x="16849" y="15076"/>
                </a:lnTo>
                <a:lnTo>
                  <a:pt x="35916" y="15519"/>
                </a:lnTo>
                <a:lnTo>
                  <a:pt x="35029" y="20840"/>
                </a:lnTo>
                <a:lnTo>
                  <a:pt x="41236" y="20397"/>
                </a:lnTo>
                <a:lnTo>
                  <a:pt x="41236" y="44340"/>
                </a:lnTo>
                <a:lnTo>
                  <a:pt x="59416" y="43897"/>
                </a:lnTo>
                <a:lnTo>
                  <a:pt x="59416" y="50548"/>
                </a:ln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Google Shape;187;p27"/>
          <p:cNvSpPr/>
          <p:nvPr/>
        </p:nvSpPr>
        <p:spPr>
          <a:xfrm>
            <a:off x="7090275" y="1902550"/>
            <a:ext cx="1504350" cy="1404775"/>
          </a:xfrm>
          <a:custGeom>
            <a:avLst/>
            <a:gdLst/>
            <a:ahLst/>
            <a:cxnLst/>
            <a:rect l="l" t="t" r="r" b="b"/>
            <a:pathLst>
              <a:path w="60174" h="56191" extrusionOk="0">
                <a:moveTo>
                  <a:pt x="0" y="0"/>
                </a:moveTo>
                <a:lnTo>
                  <a:pt x="45573" y="0"/>
                </a:lnTo>
                <a:lnTo>
                  <a:pt x="46458" y="56191"/>
                </a:lnTo>
                <a:lnTo>
                  <a:pt x="60174" y="55749"/>
                </a:ln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" name="Google Shape;188;p27"/>
          <p:cNvSpPr/>
          <p:nvPr/>
        </p:nvSpPr>
        <p:spPr>
          <a:xfrm>
            <a:off x="8594625" y="3307325"/>
            <a:ext cx="508825" cy="774300"/>
          </a:xfrm>
          <a:custGeom>
            <a:avLst/>
            <a:gdLst/>
            <a:ahLst/>
            <a:cxnLst/>
            <a:rect l="l" t="t" r="r" b="b"/>
            <a:pathLst>
              <a:path w="20353" h="30972" extrusionOk="0">
                <a:moveTo>
                  <a:pt x="0" y="0"/>
                </a:moveTo>
                <a:lnTo>
                  <a:pt x="0" y="30972"/>
                </a:lnTo>
                <a:lnTo>
                  <a:pt x="20353" y="30087"/>
                </a:ln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5B2318-910A-4E0D-9E28-32493559F9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Staffing</a:t>
            </a:r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Senior Engineer</a:t>
            </a:r>
            <a:endParaRPr sz="1600" dirty="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10 years of experience </a:t>
            </a:r>
            <a:endParaRPr dirty="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Registered P.E.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Engineer</a:t>
            </a:r>
            <a:endParaRPr sz="1600" dirty="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4 Years of experience</a:t>
            </a:r>
            <a:endParaRPr dirty="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Registered E.I.T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Lab Tech</a:t>
            </a:r>
            <a:endParaRPr sz="1600" dirty="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5 years of experience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Intern </a:t>
            </a:r>
            <a:endParaRPr sz="1600" dirty="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Entry level</a:t>
            </a:r>
            <a:endParaRPr dirty="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Current student, or recent graduate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95" name="Google Shape;195;p28"/>
          <p:cNvSpPr txBox="1"/>
          <p:nvPr/>
        </p:nvSpPr>
        <p:spPr>
          <a:xfrm>
            <a:off x="4906958" y="3235068"/>
            <a:ext cx="35655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latin typeface="Open Sans"/>
                <a:ea typeface="Open Sans"/>
                <a:cs typeface="Open Sans"/>
                <a:sym typeface="Open Sans"/>
              </a:rPr>
              <a:t>Table 5</a:t>
            </a:r>
            <a:r>
              <a:rPr lang="en" sz="800" dirty="0">
                <a:latin typeface="Open Sans"/>
                <a:ea typeface="Open Sans"/>
                <a:cs typeface="Open Sans"/>
                <a:sym typeface="Open Sans"/>
              </a:rPr>
              <a:t>: Staffing Recorded</a:t>
            </a:r>
            <a:endParaRPr sz="8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A66D4C-1E7F-4C05-9F3A-2CA6C816B3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80E75DD-5A4A-4791-9472-2B581F8875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995082"/>
              </p:ext>
            </p:extLst>
          </p:nvPr>
        </p:nvGraphicFramePr>
        <p:xfrm>
          <a:off x="3355116" y="798725"/>
          <a:ext cx="5477184" cy="2318743"/>
        </p:xfrm>
        <a:graphic>
          <a:graphicData uri="http://schemas.openxmlformats.org/drawingml/2006/table">
            <a:tbl>
              <a:tblPr/>
              <a:tblGrid>
                <a:gridCol w="2008923">
                  <a:extLst>
                    <a:ext uri="{9D8B030D-6E8A-4147-A177-3AD203B41FA5}">
                      <a16:colId xmlns:a16="http://schemas.microsoft.com/office/drawing/2014/main" val="141080119"/>
                    </a:ext>
                  </a:extLst>
                </a:gridCol>
                <a:gridCol w="490892">
                  <a:extLst>
                    <a:ext uri="{9D8B030D-6E8A-4147-A177-3AD203B41FA5}">
                      <a16:colId xmlns:a16="http://schemas.microsoft.com/office/drawing/2014/main" val="6536406"/>
                    </a:ext>
                  </a:extLst>
                </a:gridCol>
                <a:gridCol w="544251">
                  <a:extLst>
                    <a:ext uri="{9D8B030D-6E8A-4147-A177-3AD203B41FA5}">
                      <a16:colId xmlns:a16="http://schemas.microsoft.com/office/drawing/2014/main" val="1340259844"/>
                    </a:ext>
                  </a:extLst>
                </a:gridCol>
                <a:gridCol w="597609">
                  <a:extLst>
                    <a:ext uri="{9D8B030D-6E8A-4147-A177-3AD203B41FA5}">
                      <a16:colId xmlns:a16="http://schemas.microsoft.com/office/drawing/2014/main" val="2066091226"/>
                    </a:ext>
                  </a:extLst>
                </a:gridCol>
                <a:gridCol w="501563">
                  <a:extLst>
                    <a:ext uri="{9D8B030D-6E8A-4147-A177-3AD203B41FA5}">
                      <a16:colId xmlns:a16="http://schemas.microsoft.com/office/drawing/2014/main" val="3852686883"/>
                    </a:ext>
                  </a:extLst>
                </a:gridCol>
                <a:gridCol w="618951">
                  <a:extLst>
                    <a:ext uri="{9D8B030D-6E8A-4147-A177-3AD203B41FA5}">
                      <a16:colId xmlns:a16="http://schemas.microsoft.com/office/drawing/2014/main" val="53070646"/>
                    </a:ext>
                  </a:extLst>
                </a:gridCol>
                <a:gridCol w="714995">
                  <a:extLst>
                    <a:ext uri="{9D8B030D-6E8A-4147-A177-3AD203B41FA5}">
                      <a16:colId xmlns:a16="http://schemas.microsoft.com/office/drawing/2014/main" val="2773520015"/>
                    </a:ext>
                  </a:extLst>
                </a:gridCol>
              </a:tblGrid>
              <a:tr h="424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Tasks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SENG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ENG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LTECH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 Hours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 Hours Expected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822882"/>
                  </a:ext>
                </a:extLst>
              </a:tr>
              <a:tr h="1978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Task 1: Due Diligence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53252"/>
                  </a:ext>
                </a:extLst>
              </a:tr>
              <a:tr h="1978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Task 2: Site Investigation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974646"/>
                  </a:ext>
                </a:extLst>
              </a:tr>
              <a:tr h="1978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Task 3: Geotechnical Analysis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240224"/>
                  </a:ext>
                </a:extLst>
              </a:tr>
              <a:tr h="197899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Task 4: Site Topo Map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515679"/>
                  </a:ext>
                </a:extLst>
              </a:tr>
              <a:tr h="1978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Task 5: Parking Lot Design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090661"/>
                  </a:ext>
                </a:extLst>
              </a:tr>
              <a:tr h="1978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Task 6: Create Construction Plans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766253"/>
                  </a:ext>
                </a:extLst>
              </a:tr>
              <a:tr h="1978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Task 7: Project Management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440013"/>
                  </a:ext>
                </a:extLst>
              </a:tr>
              <a:tr h="1978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 Hours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26189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DD943D5-43A1-44EF-81C9-90D704E6BAEA}"/>
              </a:ext>
            </a:extLst>
          </p:cNvPr>
          <p:cNvSpPr txBox="1"/>
          <p:nvPr/>
        </p:nvSpPr>
        <p:spPr>
          <a:xfrm>
            <a:off x="6689708" y="3133390"/>
            <a:ext cx="4527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289 hours under projected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Cost </a:t>
            </a:r>
            <a:r>
              <a:rPr lang="en-US" dirty="0"/>
              <a:t>of Engineering Services</a:t>
            </a:r>
            <a:endParaRPr dirty="0"/>
          </a:p>
        </p:txBody>
      </p:sp>
      <p:sp>
        <p:nvSpPr>
          <p:cNvPr id="202" name="Google Shape;202;p29"/>
          <p:cNvSpPr txBox="1"/>
          <p:nvPr/>
        </p:nvSpPr>
        <p:spPr>
          <a:xfrm>
            <a:off x="3452400" y="4649075"/>
            <a:ext cx="35655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4" name="Google Shape;204;p29"/>
          <p:cNvSpPr txBox="1"/>
          <p:nvPr/>
        </p:nvSpPr>
        <p:spPr>
          <a:xfrm>
            <a:off x="3280225" y="997225"/>
            <a:ext cx="31932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pen Sans"/>
                <a:ea typeface="Open Sans"/>
                <a:cs typeface="Open Sans"/>
                <a:sym typeface="Open Sans"/>
              </a:rPr>
              <a:t>Table 6 </a:t>
            </a: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Cost of Engineering Services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14DD89-4F5A-4E92-8EB8-898C454E9D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1D6EE0B-D34C-4A1F-BB38-F72370F403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406529"/>
              </p:ext>
            </p:extLst>
          </p:nvPr>
        </p:nvGraphicFramePr>
        <p:xfrm>
          <a:off x="1201271" y="1518883"/>
          <a:ext cx="6754906" cy="2900183"/>
        </p:xfrm>
        <a:graphic>
          <a:graphicData uri="http://schemas.openxmlformats.org/drawingml/2006/table">
            <a:tbl>
              <a:tblPr/>
              <a:tblGrid>
                <a:gridCol w="1427485">
                  <a:extLst>
                    <a:ext uri="{9D8B030D-6E8A-4147-A177-3AD203B41FA5}">
                      <a16:colId xmlns:a16="http://schemas.microsoft.com/office/drawing/2014/main" val="3854297797"/>
                    </a:ext>
                  </a:extLst>
                </a:gridCol>
                <a:gridCol w="2478552">
                  <a:extLst>
                    <a:ext uri="{9D8B030D-6E8A-4147-A177-3AD203B41FA5}">
                      <a16:colId xmlns:a16="http://schemas.microsoft.com/office/drawing/2014/main" val="2083008991"/>
                    </a:ext>
                  </a:extLst>
                </a:gridCol>
                <a:gridCol w="791963">
                  <a:extLst>
                    <a:ext uri="{9D8B030D-6E8A-4147-A177-3AD203B41FA5}">
                      <a16:colId xmlns:a16="http://schemas.microsoft.com/office/drawing/2014/main" val="1946360940"/>
                    </a:ext>
                  </a:extLst>
                </a:gridCol>
                <a:gridCol w="1220944">
                  <a:extLst>
                    <a:ext uri="{9D8B030D-6E8A-4147-A177-3AD203B41FA5}">
                      <a16:colId xmlns:a16="http://schemas.microsoft.com/office/drawing/2014/main" val="3012966468"/>
                    </a:ext>
                  </a:extLst>
                </a:gridCol>
                <a:gridCol w="835962">
                  <a:extLst>
                    <a:ext uri="{9D8B030D-6E8A-4147-A177-3AD203B41FA5}">
                      <a16:colId xmlns:a16="http://schemas.microsoft.com/office/drawing/2014/main" val="3329430320"/>
                    </a:ext>
                  </a:extLst>
                </a:gridCol>
              </a:tblGrid>
              <a:tr h="2230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Personnel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Classification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Rate $/hr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982226"/>
                  </a:ext>
                </a:extLst>
              </a:tr>
              <a:tr h="2230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$145.00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$15,515.00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7214643"/>
                  </a:ext>
                </a:extLst>
              </a:tr>
              <a:tr h="2230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$12,240.00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7804044"/>
                  </a:ext>
                </a:extLst>
              </a:tr>
              <a:tr h="2230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$8,400.00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07252"/>
                  </a:ext>
                </a:extLst>
              </a:tr>
              <a:tr h="2230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$45.00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$6,480.00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793751"/>
                  </a:ext>
                </a:extLst>
              </a:tr>
              <a:tr h="2230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$42,635.00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0108152"/>
                  </a:ext>
                </a:extLst>
              </a:tr>
              <a:tr h="2230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98492"/>
                  </a:ext>
                </a:extLst>
              </a:tr>
              <a:tr h="2230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 Travel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Distance (miles)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Meetings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Rate $/mile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523990"/>
                  </a:ext>
                </a:extLst>
              </a:tr>
              <a:tr h="2230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$0.54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$129.60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5544838"/>
                  </a:ext>
                </a:extLst>
              </a:tr>
              <a:tr h="2230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 Supplies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Hours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Rate $/hr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632676"/>
                  </a:ext>
                </a:extLst>
              </a:tr>
              <a:tr h="2230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Survey Equipment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227327"/>
                  </a:ext>
                </a:extLst>
              </a:tr>
              <a:tr h="22309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 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$43,014.60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559333"/>
                  </a:ext>
                </a:extLst>
              </a:tr>
              <a:tr h="223091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Projected 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$88,028.31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2944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Engineer’s Estimate of Cost of Construction</a:t>
            </a:r>
            <a:endParaRPr/>
          </a:p>
        </p:txBody>
      </p:sp>
      <p:pic>
        <p:nvPicPr>
          <p:cNvPr id="210" name="Google Shape;21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200" y="1408550"/>
            <a:ext cx="5943600" cy="336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0"/>
          <p:cNvSpPr txBox="1"/>
          <p:nvPr/>
        </p:nvSpPr>
        <p:spPr>
          <a:xfrm>
            <a:off x="3413550" y="1108325"/>
            <a:ext cx="3193200" cy="2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pen Sans"/>
                <a:ea typeface="Open Sans"/>
                <a:cs typeface="Open Sans"/>
                <a:sym typeface="Open Sans"/>
              </a:rPr>
              <a:t>Table 7 Cost of Construction 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129C39-1561-4D74-A3BC-184A3D3173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Information</a:t>
            </a:r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1"/>
          </p:nvPr>
        </p:nvSpPr>
        <p:spPr>
          <a:xfrm>
            <a:off x="311700" y="1425025"/>
            <a:ext cx="8520600" cy="16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Old Town Frame Company</a:t>
            </a:r>
            <a:endParaRPr sz="1400"/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Owned by Trevor Gottschalk</a:t>
            </a:r>
            <a:endParaRPr sz="1400"/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107 S Candy Ln, Cottonwood, AZ</a:t>
            </a:r>
            <a:endParaRPr sz="1400"/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Parcel 406-33-001C</a:t>
            </a:r>
            <a:endParaRPr/>
          </a:p>
        </p:txBody>
      </p:sp>
      <p:sp>
        <p:nvSpPr>
          <p:cNvPr id="74" name="Google Shape;74;p14"/>
          <p:cNvSpPr txBox="1"/>
          <p:nvPr/>
        </p:nvSpPr>
        <p:spPr>
          <a:xfrm>
            <a:off x="4907375" y="4641700"/>
            <a:ext cx="3468300" cy="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Figure 2: Site Location. 2019. 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974" y="310174"/>
            <a:ext cx="3139575" cy="425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0574" y="3432837"/>
            <a:ext cx="1648800" cy="1136187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/>
        </p:nvSpPr>
        <p:spPr>
          <a:xfrm>
            <a:off x="1247125" y="4641700"/>
            <a:ext cx="16488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Figure 1: Company Logo. 2018. 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95269C-49D5-4366-9666-C9E77C3817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D56D2-08CE-4DC4-9AF8-D523CBB3C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0F5748-8DD0-4D5E-8FBC-171854231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360517"/>
            <a:ext cx="2384608" cy="3302700"/>
          </a:xfrm>
        </p:spPr>
        <p:txBody>
          <a:bodyPr/>
          <a:lstStyle/>
          <a:p>
            <a:pPr marL="139700" indent="0">
              <a:buNone/>
            </a:pPr>
            <a:r>
              <a:rPr lang="en-US" sz="1800" b="1" dirty="0">
                <a:solidFill>
                  <a:srgbClr val="000000"/>
                </a:solidFill>
              </a:rPr>
              <a:t>Social</a:t>
            </a:r>
          </a:p>
          <a:p>
            <a:pPr marL="139700" indent="0"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Reduce erosion occurring on adjacent church parking lot.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CBFA3B-0EC8-48C3-8696-A34945D7C9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67D7E-48BF-4D57-88FB-FB4DB3371C6A}"/>
              </a:ext>
            </a:extLst>
          </p:cNvPr>
          <p:cNvSpPr txBox="1"/>
          <p:nvPr/>
        </p:nvSpPr>
        <p:spPr>
          <a:xfrm>
            <a:off x="3015323" y="1360517"/>
            <a:ext cx="26117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Economical</a:t>
            </a:r>
          </a:p>
          <a:p>
            <a:endParaRPr lang="en-US"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Bringing more business to site.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More room for parking.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5710E8-BB7B-48D0-BF3A-EB20D5A1BF4C}"/>
              </a:ext>
            </a:extLst>
          </p:cNvPr>
          <p:cNvSpPr txBox="1"/>
          <p:nvPr/>
        </p:nvSpPr>
        <p:spPr>
          <a:xfrm>
            <a:off x="6060831" y="1361157"/>
            <a:ext cx="26117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Environmental</a:t>
            </a:r>
          </a:p>
          <a:p>
            <a:endParaRPr lang="en-US" sz="18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No tree removal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Removal of northern concrete pad.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152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Questions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2A1F70-13A3-4D52-A3F1-0584AB1BE8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Project Objectives/</a:t>
            </a:r>
            <a:r>
              <a:rPr lang="en-US" dirty="0"/>
              <a:t>Exclusions 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7423F-6AAE-495F-BBEB-A29405BD96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lvl="0" indent="0">
              <a:buSzPts val="1800"/>
              <a:buNone/>
            </a:pPr>
            <a:r>
              <a:rPr lang="en-US" dirty="0">
                <a:solidFill>
                  <a:schemeClr val="accent1"/>
                </a:solidFill>
              </a:rPr>
              <a:t>Objectives </a:t>
            </a:r>
          </a:p>
          <a:p>
            <a:r>
              <a:rPr lang="en-US" dirty="0"/>
              <a:t>Determine site boundaries </a:t>
            </a:r>
          </a:p>
          <a:p>
            <a:pPr lvl="0" indent="-342900">
              <a:buSzPts val="1800"/>
            </a:pPr>
            <a:r>
              <a:rPr lang="en-US" dirty="0"/>
              <a:t>Determine if retaining wall is on site </a:t>
            </a:r>
          </a:p>
          <a:p>
            <a:pPr lvl="0" indent="-342900">
              <a:buSzPts val="1800"/>
            </a:pPr>
            <a:r>
              <a:rPr lang="en-US" dirty="0"/>
              <a:t>Develop a parking lot design to reduce runoff </a:t>
            </a:r>
          </a:p>
          <a:p>
            <a:pPr lvl="0" indent="-342900">
              <a:buSzPts val="1800"/>
            </a:pPr>
            <a:r>
              <a:rPr lang="en-US" dirty="0"/>
              <a:t>Provide pavement design recommendation</a:t>
            </a:r>
          </a:p>
          <a:p>
            <a:pPr lvl="0" indent="-342900">
              <a:buSzPts val="1800"/>
            </a:pPr>
            <a:r>
              <a:rPr lang="en-US" dirty="0"/>
              <a:t>Provide an engineer’s estimate of cost </a:t>
            </a:r>
          </a:p>
          <a:p>
            <a:pPr lvl="0" indent="-342900">
              <a:buSzPts val="1800"/>
            </a:pPr>
            <a:r>
              <a:rPr lang="en-US" dirty="0"/>
              <a:t>Create construction plans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64C639-5974-4A51-AC7D-710C58BC4F8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14300" lvl="0" indent="0">
              <a:buSzPts val="1800"/>
              <a:buNone/>
            </a:pPr>
            <a:r>
              <a:rPr lang="en-US" dirty="0">
                <a:solidFill>
                  <a:schemeClr val="accent1"/>
                </a:solidFill>
              </a:rPr>
              <a:t>Exclusions </a:t>
            </a:r>
          </a:p>
          <a:p>
            <a:r>
              <a:rPr lang="en-US" dirty="0"/>
              <a:t>Retaining wall design </a:t>
            </a:r>
          </a:p>
          <a:p>
            <a:r>
              <a:rPr lang="en-US" dirty="0"/>
              <a:t>Pavement design </a:t>
            </a:r>
          </a:p>
          <a:p>
            <a:r>
              <a:rPr lang="en-US" dirty="0"/>
              <a:t>SWPPP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EB532B-AC34-4504-89CF-BE7609E4A9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Existing Conditions</a:t>
            </a:r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Land Development Scope: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Survey 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Locate property boundaries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Geotechnical Analysis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Site Plan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Existing Conditions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Parking Lot Design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Grading and Drainage Plan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Erosion Control Plan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Construction Plans</a:t>
            </a:r>
            <a:endParaRPr sz="1400"/>
          </a:p>
        </p:txBody>
      </p:sp>
      <p:sp>
        <p:nvSpPr>
          <p:cNvPr id="90" name="Google Shape;90;p16"/>
          <p:cNvSpPr txBox="1"/>
          <p:nvPr/>
        </p:nvSpPr>
        <p:spPr>
          <a:xfrm>
            <a:off x="5999525" y="3438850"/>
            <a:ext cx="3468300" cy="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Figure 3: Site View. 2018.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DE4C73-5EE4-4A3F-B2A7-9B116D0AA9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7" name="Google Shape;102;p17">
            <a:extLst>
              <a:ext uri="{FF2B5EF4-FFF2-40B4-BE49-F238E27FC236}">
                <a16:creationId xmlns:a16="http://schemas.microsoft.com/office/drawing/2014/main" id="{FD6E3057-CFAD-4155-8181-5EFCB603EC2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951931"/>
            <a:ext cx="3900458" cy="2486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Existing Conditions (cont.)</a:t>
            </a:r>
            <a:endParaRPr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16250"/>
            <a:ext cx="2745300" cy="205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7131" y="1216250"/>
            <a:ext cx="2743856" cy="205787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/>
          <p:nvPr/>
        </p:nvSpPr>
        <p:spPr>
          <a:xfrm>
            <a:off x="1498025" y="4014450"/>
            <a:ext cx="19704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495950" y="3337950"/>
            <a:ext cx="27453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Figure 4: Existing historic retaining wall. 2018.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3467700" y="3337950"/>
            <a:ext cx="27453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Figure 5: Erosion occuring on site. 2018.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6340400" y="3337950"/>
            <a:ext cx="2745300" cy="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Open Sans"/>
                <a:ea typeface="Open Sans"/>
                <a:cs typeface="Open Sans"/>
                <a:sym typeface="Open Sans"/>
              </a:rPr>
              <a:t>Figure 6: </a:t>
            </a:r>
            <a:r>
              <a:rPr lang="en-US" sz="800" dirty="0">
                <a:latin typeface="Open Sans"/>
                <a:ea typeface="Open Sans"/>
                <a:cs typeface="Open Sans"/>
                <a:sym typeface="Open Sans"/>
              </a:rPr>
              <a:t>Retaining Wall. 2018</a:t>
            </a:r>
            <a:endParaRPr sz="8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19FBE1-0EAD-40E0-B7C1-F08FE8077C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539091-EB97-43CD-BA0E-67D47B454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400" y="1215149"/>
            <a:ext cx="2745301" cy="20589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1.1: Existing Mapping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body" idx="1"/>
          </p:nvPr>
        </p:nvSpPr>
        <p:spPr>
          <a:xfrm>
            <a:off x="311688" y="12294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0" name="Google Shape;1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2265" y="1097613"/>
            <a:ext cx="5640035" cy="356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/>
        </p:nvSpPr>
        <p:spPr>
          <a:xfrm>
            <a:off x="3632388" y="4759775"/>
            <a:ext cx="47598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Figure 7: Yavapai County GIS Map of Property (in red). 2019. 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311700" y="1899325"/>
            <a:ext cx="2302500" cy="19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Parcel 406-33-001C</a:t>
            </a:r>
            <a:endParaRPr sz="18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Section 3 </a:t>
            </a:r>
            <a:endParaRPr sz="18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Township 16N</a:t>
            </a:r>
            <a:endParaRPr sz="1800" dirty="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Region 03E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C5599C-CC0A-46BD-B8AA-23E706BBD3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2: Site Investigation</a:t>
            </a:r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>
            <a:off x="0" y="1194973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Task 2.1: Lot Sketch</a:t>
            </a:r>
            <a:endParaRPr sz="1400"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Task 2.2: Field Investigation</a:t>
            </a:r>
            <a:endParaRPr sz="1400" dirty="0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February 2, 2019 at 2:53PM</a:t>
            </a:r>
            <a:endParaRPr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Task 2.3: Land Survey</a:t>
            </a:r>
            <a:endParaRPr sz="1400" dirty="0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February 8, 2019 at 1:26PM</a:t>
            </a:r>
            <a:endParaRPr dirty="0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GPS survey</a:t>
            </a:r>
            <a:endParaRPr dirty="0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Referenced document from county recorder</a:t>
            </a:r>
            <a:endParaRPr dirty="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Task 2.4: Soil Sampling</a:t>
            </a:r>
            <a:endParaRPr sz="1400" dirty="0"/>
          </a:p>
          <a:p>
            <a:pPr marL="914400" lvl="1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3 samples taken (south, middle, wall)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19" name="Google Shape;119;p19"/>
          <p:cNvSpPr txBox="1"/>
          <p:nvPr/>
        </p:nvSpPr>
        <p:spPr>
          <a:xfrm>
            <a:off x="5615800" y="3321975"/>
            <a:ext cx="32985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5DC36D-FCFB-4B09-BEC7-C99686BAE4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0804E-9433-424E-87AA-2C71EE3318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8"/>
          <a:stretch/>
        </p:blipFill>
        <p:spPr>
          <a:xfrm>
            <a:off x="4707577" y="768050"/>
            <a:ext cx="4313581" cy="3607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3: Geotechnical Analysis</a:t>
            </a:r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1"/>
          </p:nvPr>
        </p:nvSpPr>
        <p:spPr>
          <a:xfrm>
            <a:off x="2514238" y="1079975"/>
            <a:ext cx="44646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Table 1: Summary of geotechnical results.</a:t>
            </a:r>
            <a:endParaRPr sz="1200" dirty="0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200" dirty="0"/>
          </a:p>
        </p:txBody>
      </p:sp>
      <p:sp>
        <p:nvSpPr>
          <p:cNvPr id="127" name="Google Shape;127;p20"/>
          <p:cNvSpPr txBox="1"/>
          <p:nvPr/>
        </p:nvSpPr>
        <p:spPr>
          <a:xfrm>
            <a:off x="671525" y="3487517"/>
            <a:ext cx="7925700" cy="13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 sz="1200" dirty="0">
                <a:latin typeface="Open Sans"/>
                <a:ea typeface="Open Sans"/>
                <a:cs typeface="Open Sans"/>
                <a:sym typeface="Open Sans"/>
              </a:rPr>
              <a:t>Task 3.3.1: Moisture Content Testing (ASTM DD2216-10)</a:t>
            </a:r>
            <a:endParaRPr sz="1200" dirty="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</a:pPr>
            <a:r>
              <a:rPr lang="en" sz="1200" dirty="0">
                <a:latin typeface="Open Sans"/>
                <a:ea typeface="Open Sans"/>
                <a:cs typeface="Open Sans"/>
                <a:sym typeface="Open Sans"/>
              </a:rPr>
              <a:t>Task 3.3.2: Atterberg Limits Testing (ASTM D4318)</a:t>
            </a:r>
            <a:endParaRPr sz="1200" dirty="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</a:pPr>
            <a:r>
              <a:rPr lang="en" sz="1200" dirty="0">
                <a:latin typeface="Open Sans"/>
                <a:ea typeface="Open Sans"/>
                <a:cs typeface="Open Sans"/>
                <a:sym typeface="Open Sans"/>
              </a:rPr>
              <a:t>Task 3.3.3: Sieve Analysis (ASTM D6913)</a:t>
            </a:r>
            <a:endParaRPr sz="12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A6FC46-6EA0-45DF-93C1-ABD464F1D0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3161CF0-0B19-4401-9433-6E7F6483A0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381657"/>
              </p:ext>
            </p:extLst>
          </p:nvPr>
        </p:nvGraphicFramePr>
        <p:xfrm>
          <a:off x="173343" y="1421675"/>
          <a:ext cx="8520600" cy="2133600"/>
        </p:xfrm>
        <a:graphic>
          <a:graphicData uri="http://schemas.openxmlformats.org/drawingml/2006/table">
            <a:tbl>
              <a:tblPr firstRow="1" bandRow="1">
                <a:tableStyleId>{879D35D7-57AF-467D-AFB1-079DB3143DE2}</a:tableStyleId>
              </a:tblPr>
              <a:tblGrid>
                <a:gridCol w="2130150">
                  <a:extLst>
                    <a:ext uri="{9D8B030D-6E8A-4147-A177-3AD203B41FA5}">
                      <a16:colId xmlns:a16="http://schemas.microsoft.com/office/drawing/2014/main" val="176310918"/>
                    </a:ext>
                  </a:extLst>
                </a:gridCol>
                <a:gridCol w="2130150">
                  <a:extLst>
                    <a:ext uri="{9D8B030D-6E8A-4147-A177-3AD203B41FA5}">
                      <a16:colId xmlns:a16="http://schemas.microsoft.com/office/drawing/2014/main" val="3413088416"/>
                    </a:ext>
                  </a:extLst>
                </a:gridCol>
                <a:gridCol w="2130150">
                  <a:extLst>
                    <a:ext uri="{9D8B030D-6E8A-4147-A177-3AD203B41FA5}">
                      <a16:colId xmlns:a16="http://schemas.microsoft.com/office/drawing/2014/main" val="2982661947"/>
                    </a:ext>
                  </a:extLst>
                </a:gridCol>
                <a:gridCol w="2130150">
                  <a:extLst>
                    <a:ext uri="{9D8B030D-6E8A-4147-A177-3AD203B41FA5}">
                      <a16:colId xmlns:a16="http://schemas.microsoft.com/office/drawing/2014/main" val="2531192738"/>
                    </a:ext>
                  </a:extLst>
                </a:gridCol>
              </a:tblGrid>
              <a:tr h="259675">
                <a:tc>
                  <a:txBody>
                    <a:bodyPr/>
                    <a:lstStyle/>
                    <a:p>
                      <a:r>
                        <a:rPr lang="en-US" dirty="0"/>
                        <a:t>Sample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South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Middle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445587"/>
                  </a:ext>
                </a:extLst>
              </a:tr>
              <a:tr h="259675">
                <a:tc>
                  <a:txBody>
                    <a:bodyPr/>
                    <a:lstStyle/>
                    <a:p>
                      <a:r>
                        <a:rPr lang="en-US" dirty="0"/>
                        <a:t>Moisture Content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994799"/>
                  </a:ext>
                </a:extLst>
              </a:tr>
              <a:tr h="259675">
                <a:tc>
                  <a:txBody>
                    <a:bodyPr/>
                    <a:lstStyle/>
                    <a:p>
                      <a:r>
                        <a:rPr lang="en-US" dirty="0"/>
                        <a:t>Passing No. 200 Sieve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315099"/>
                  </a:ext>
                </a:extLst>
              </a:tr>
              <a:tr h="259675">
                <a:tc>
                  <a:txBody>
                    <a:bodyPr/>
                    <a:lstStyle/>
                    <a:p>
                      <a:r>
                        <a:rPr lang="en-US" dirty="0"/>
                        <a:t>Liquid Limit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3205554"/>
                  </a:ext>
                </a:extLst>
              </a:tr>
              <a:tr h="259675">
                <a:tc>
                  <a:txBody>
                    <a:bodyPr/>
                    <a:lstStyle/>
                    <a:p>
                      <a:r>
                        <a:rPr lang="en-US" dirty="0"/>
                        <a:t>Plastic Limit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792166"/>
                  </a:ext>
                </a:extLst>
              </a:tr>
              <a:tr h="259675">
                <a:tc>
                  <a:txBody>
                    <a:bodyPr/>
                    <a:lstStyle/>
                    <a:p>
                      <a:r>
                        <a:rPr lang="en-US" dirty="0"/>
                        <a:t>Plasticity Index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734140"/>
                  </a:ext>
                </a:extLst>
              </a:tr>
              <a:tr h="259675">
                <a:tc>
                  <a:txBody>
                    <a:bodyPr/>
                    <a:lstStyle/>
                    <a:p>
                      <a:r>
                        <a:rPr lang="en-US" dirty="0"/>
                        <a:t>Soil Classification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Sandy Clay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Gravely Clay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Fatty Clay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0477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1"/>
          <p:cNvPicPr preferRelativeResize="0"/>
          <p:nvPr/>
        </p:nvPicPr>
        <p:blipFill rotWithShape="1">
          <a:blip r:embed="rId3">
            <a:alphaModFix/>
          </a:blip>
          <a:srcRect b="61440"/>
          <a:stretch/>
        </p:blipFill>
        <p:spPr>
          <a:xfrm>
            <a:off x="4343375" y="2337825"/>
            <a:ext cx="4738325" cy="243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/>
          <p:nvPr/>
        </p:nvSpPr>
        <p:spPr>
          <a:xfrm>
            <a:off x="137074" y="138750"/>
            <a:ext cx="4828013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Open Sans"/>
                <a:ea typeface="Open Sans"/>
                <a:cs typeface="Open Sans"/>
                <a:sym typeface="Open Sans"/>
              </a:rPr>
              <a:t>Task 3.3.4: Pavement Section Recommendation:</a:t>
            </a:r>
            <a:endParaRPr b="1" dirty="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 dirty="0">
                <a:latin typeface="Open Sans"/>
                <a:ea typeface="Open Sans"/>
                <a:cs typeface="Open Sans"/>
                <a:sym typeface="Open Sans"/>
              </a:rPr>
              <a:t>Minimum pavement thickness = 2.5 inches asphaltic concrete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</a:pPr>
            <a:r>
              <a:rPr lang="en" dirty="0">
                <a:latin typeface="Open Sans"/>
                <a:ea typeface="Open Sans"/>
                <a:cs typeface="Open Sans"/>
                <a:sym typeface="Open Sans"/>
              </a:rPr>
              <a:t>Per Cottonwood Engineering Design Manual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p21"/>
          <p:cNvSpPr txBox="1"/>
          <p:nvPr/>
        </p:nvSpPr>
        <p:spPr>
          <a:xfrm>
            <a:off x="4965088" y="4564125"/>
            <a:ext cx="3298500" cy="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Figure 10: Pavement cross section. City of Flagstaff. 2019. . 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5" name="Google Shape;13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050" y="1282650"/>
            <a:ext cx="4676704" cy="21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4CF5F8-02B0-42AB-9075-1B2191E78E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D9361F-DC2B-450E-AFEB-25095903A276}"/>
              </a:ext>
            </a:extLst>
          </p:cNvPr>
          <p:cNvSpPr txBox="1"/>
          <p:nvPr/>
        </p:nvSpPr>
        <p:spPr>
          <a:xfrm>
            <a:off x="357187" y="3375424"/>
            <a:ext cx="39256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Legend: </a:t>
            </a:r>
          </a:p>
          <a:p>
            <a:r>
              <a:rPr lang="en-US" dirty="0"/>
              <a:t>AC- Aggregate Concrete </a:t>
            </a:r>
          </a:p>
          <a:p>
            <a:r>
              <a:rPr lang="en-US" dirty="0"/>
              <a:t>ABC- Aggregate Base Concrete</a:t>
            </a:r>
          </a:p>
          <a:p>
            <a:r>
              <a:rPr lang="en-US" dirty="0"/>
              <a:t>PCC- Portland Cement Concrete</a:t>
            </a:r>
          </a:p>
          <a:p>
            <a:r>
              <a:rPr lang="en-US" dirty="0"/>
              <a:t>ESAL- Equivalent Single Axial Load</a:t>
            </a:r>
          </a:p>
          <a:p>
            <a:r>
              <a:rPr lang="en-US" dirty="0"/>
              <a:t>PCCP- Portland Cement Concrete Pavement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933</Words>
  <Application>Microsoft Office PowerPoint</Application>
  <PresentationFormat>On-screen Show (16:9)</PresentationFormat>
  <Paragraphs>371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Open Sans</vt:lpstr>
      <vt:lpstr>Arial</vt:lpstr>
      <vt:lpstr>Calibri</vt:lpstr>
      <vt:lpstr>PT Sans Narrow</vt:lpstr>
      <vt:lpstr>Times New Roman</vt:lpstr>
      <vt:lpstr>Tropic</vt:lpstr>
      <vt:lpstr>Old Town Frame Company - Land Development Project</vt:lpstr>
      <vt:lpstr>Project Information</vt:lpstr>
      <vt:lpstr>Project Objectives/Exclusions </vt:lpstr>
      <vt:lpstr>Existing Conditions</vt:lpstr>
      <vt:lpstr>Existing Conditions (cont.)</vt:lpstr>
      <vt:lpstr>Task 1.1: Existing Mapping </vt:lpstr>
      <vt:lpstr>Task 2: Site Investigation</vt:lpstr>
      <vt:lpstr>Task 3: Geotechnical Analysis</vt:lpstr>
      <vt:lpstr>PowerPoint Presentation</vt:lpstr>
      <vt:lpstr>Task 4: Topographic  Mapping </vt:lpstr>
      <vt:lpstr>Task 5.1: Drainage Design </vt:lpstr>
      <vt:lpstr>PowerPoint Presentation</vt:lpstr>
      <vt:lpstr>PowerPoint Presentation</vt:lpstr>
      <vt:lpstr>Milestones 1/16/2019 - 4/26/2019</vt:lpstr>
      <vt:lpstr>PowerPoint Presentation</vt:lpstr>
      <vt:lpstr>PowerPoint Presentation</vt:lpstr>
      <vt:lpstr>Staffing</vt:lpstr>
      <vt:lpstr>Cost of Engineering Services</vt:lpstr>
      <vt:lpstr>Engineer’s Estimate of Cost of Construction</vt:lpstr>
      <vt:lpstr>Impacts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Old Town Frame Company - Land Development Project</dc:title>
  <dc:creator>NAU</dc:creator>
  <cp:lastModifiedBy>Matt Rollins</cp:lastModifiedBy>
  <cp:revision>12</cp:revision>
  <dcterms:modified xsi:type="dcterms:W3CDTF">2019-04-26T08:31:49Z</dcterms:modified>
</cp:coreProperties>
</file>